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7F428C5C-0472-40A7-96DF-23EE3164F86F}" type="datetimeFigureOut">
              <a:rPr lang="en-US" smtClean="0"/>
              <a:t>5/14/2022</a:t>
            </a:fld>
            <a:endParaRPr lang="en-US"/>
          </a:p>
        </p:txBody>
      </p:sp>
      <p:sp>
        <p:nvSpPr>
          <p:cNvPr id="4" name="عنصر نائب لصورة الشريحة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B66263EE-4469-4920-8322-136AED2E17B4}" type="slidenum">
              <a:rPr lang="en-US" smtClean="0"/>
              <a:t>‹#›</a:t>
            </a:fld>
            <a:endParaRPr lang="en-US"/>
          </a:p>
        </p:txBody>
      </p:sp>
    </p:spTree>
    <p:extLst>
      <p:ext uri="{BB962C8B-B14F-4D97-AF65-F5344CB8AC3E}">
        <p14:creationId xmlns:p14="http://schemas.microsoft.com/office/powerpoint/2010/main" val="3153700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رقم الشريحة 3"/>
          <p:cNvSpPr>
            <a:spLocks noGrp="1"/>
          </p:cNvSpPr>
          <p:nvPr>
            <p:ph type="sldNum" sz="quarter" idx="10"/>
          </p:nvPr>
        </p:nvSpPr>
        <p:spPr/>
        <p:txBody>
          <a:bodyPr/>
          <a:lstStyle/>
          <a:p>
            <a:fld id="{B66263EE-4469-4920-8322-136AED2E17B4}" type="slidenum">
              <a:rPr lang="en-US" smtClean="0"/>
              <a:t>8</a:t>
            </a:fld>
            <a:endParaRPr lang="en-US"/>
          </a:p>
        </p:txBody>
      </p:sp>
    </p:spTree>
    <p:extLst>
      <p:ext uri="{BB962C8B-B14F-4D97-AF65-F5344CB8AC3E}">
        <p14:creationId xmlns:p14="http://schemas.microsoft.com/office/powerpoint/2010/main" val="585894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B961E25A-9008-47E8-9BC0-09417C2E3692}" type="datetimeFigureOut">
              <a:rPr lang="en-US" smtClean="0"/>
              <a:t>5/14/2022</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5AB9F5F9-7B21-4198-8544-FC04BC0A11EC}" type="slidenum">
              <a:rPr lang="en-US" smtClean="0"/>
              <a:t>‹#›</a:t>
            </a:fld>
            <a:endParaRPr lang="en-US"/>
          </a:p>
        </p:txBody>
      </p:sp>
    </p:spTree>
    <p:extLst>
      <p:ext uri="{BB962C8B-B14F-4D97-AF65-F5344CB8AC3E}">
        <p14:creationId xmlns:p14="http://schemas.microsoft.com/office/powerpoint/2010/main" val="4041394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B961E25A-9008-47E8-9BC0-09417C2E3692}" type="datetimeFigureOut">
              <a:rPr lang="en-US" smtClean="0"/>
              <a:t>5/14/2022</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5AB9F5F9-7B21-4198-8544-FC04BC0A11EC}" type="slidenum">
              <a:rPr lang="en-US" smtClean="0"/>
              <a:t>‹#›</a:t>
            </a:fld>
            <a:endParaRPr lang="en-US"/>
          </a:p>
        </p:txBody>
      </p:sp>
    </p:spTree>
    <p:extLst>
      <p:ext uri="{BB962C8B-B14F-4D97-AF65-F5344CB8AC3E}">
        <p14:creationId xmlns:p14="http://schemas.microsoft.com/office/powerpoint/2010/main" val="2171345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B961E25A-9008-47E8-9BC0-09417C2E3692}" type="datetimeFigureOut">
              <a:rPr lang="en-US" smtClean="0"/>
              <a:t>5/14/2022</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5AB9F5F9-7B21-4198-8544-FC04BC0A11EC}" type="slidenum">
              <a:rPr lang="en-US" smtClean="0"/>
              <a:t>‹#›</a:t>
            </a:fld>
            <a:endParaRPr lang="en-US"/>
          </a:p>
        </p:txBody>
      </p:sp>
    </p:spTree>
    <p:extLst>
      <p:ext uri="{BB962C8B-B14F-4D97-AF65-F5344CB8AC3E}">
        <p14:creationId xmlns:p14="http://schemas.microsoft.com/office/powerpoint/2010/main" val="3599785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B961E25A-9008-47E8-9BC0-09417C2E3692}" type="datetimeFigureOut">
              <a:rPr lang="en-US" smtClean="0"/>
              <a:t>5/14/2022</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5AB9F5F9-7B21-4198-8544-FC04BC0A11EC}" type="slidenum">
              <a:rPr lang="en-US" smtClean="0"/>
              <a:t>‹#›</a:t>
            </a:fld>
            <a:endParaRPr lang="en-US"/>
          </a:p>
        </p:txBody>
      </p:sp>
    </p:spTree>
    <p:extLst>
      <p:ext uri="{BB962C8B-B14F-4D97-AF65-F5344CB8AC3E}">
        <p14:creationId xmlns:p14="http://schemas.microsoft.com/office/powerpoint/2010/main" val="2156998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B961E25A-9008-47E8-9BC0-09417C2E3692}" type="datetimeFigureOut">
              <a:rPr lang="en-US" smtClean="0"/>
              <a:t>5/14/2022</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5AB9F5F9-7B21-4198-8544-FC04BC0A11EC}" type="slidenum">
              <a:rPr lang="en-US" smtClean="0"/>
              <a:t>‹#›</a:t>
            </a:fld>
            <a:endParaRPr lang="en-US"/>
          </a:p>
        </p:txBody>
      </p:sp>
    </p:spTree>
    <p:extLst>
      <p:ext uri="{BB962C8B-B14F-4D97-AF65-F5344CB8AC3E}">
        <p14:creationId xmlns:p14="http://schemas.microsoft.com/office/powerpoint/2010/main" val="2276416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B961E25A-9008-47E8-9BC0-09417C2E3692}" type="datetimeFigureOut">
              <a:rPr lang="en-US" smtClean="0"/>
              <a:t>5/14/2022</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5AB9F5F9-7B21-4198-8544-FC04BC0A11EC}" type="slidenum">
              <a:rPr lang="en-US" smtClean="0"/>
              <a:t>‹#›</a:t>
            </a:fld>
            <a:endParaRPr lang="en-US"/>
          </a:p>
        </p:txBody>
      </p:sp>
    </p:spTree>
    <p:extLst>
      <p:ext uri="{BB962C8B-B14F-4D97-AF65-F5344CB8AC3E}">
        <p14:creationId xmlns:p14="http://schemas.microsoft.com/office/powerpoint/2010/main" val="267980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B961E25A-9008-47E8-9BC0-09417C2E3692}" type="datetimeFigureOut">
              <a:rPr lang="en-US" smtClean="0"/>
              <a:t>5/14/2022</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5AB9F5F9-7B21-4198-8544-FC04BC0A11EC}" type="slidenum">
              <a:rPr lang="en-US" smtClean="0"/>
              <a:t>‹#›</a:t>
            </a:fld>
            <a:endParaRPr lang="en-US"/>
          </a:p>
        </p:txBody>
      </p:sp>
    </p:spTree>
    <p:extLst>
      <p:ext uri="{BB962C8B-B14F-4D97-AF65-F5344CB8AC3E}">
        <p14:creationId xmlns:p14="http://schemas.microsoft.com/office/powerpoint/2010/main" val="4232113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B961E25A-9008-47E8-9BC0-09417C2E3692}" type="datetimeFigureOut">
              <a:rPr lang="en-US" smtClean="0"/>
              <a:t>5/14/2022</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5AB9F5F9-7B21-4198-8544-FC04BC0A11EC}" type="slidenum">
              <a:rPr lang="en-US" smtClean="0"/>
              <a:t>‹#›</a:t>
            </a:fld>
            <a:endParaRPr lang="en-US"/>
          </a:p>
        </p:txBody>
      </p:sp>
    </p:spTree>
    <p:extLst>
      <p:ext uri="{BB962C8B-B14F-4D97-AF65-F5344CB8AC3E}">
        <p14:creationId xmlns:p14="http://schemas.microsoft.com/office/powerpoint/2010/main" val="1032249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961E25A-9008-47E8-9BC0-09417C2E3692}" type="datetimeFigureOut">
              <a:rPr lang="en-US" smtClean="0"/>
              <a:t>5/14/2022</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5AB9F5F9-7B21-4198-8544-FC04BC0A11EC}" type="slidenum">
              <a:rPr lang="en-US" smtClean="0"/>
              <a:t>‹#›</a:t>
            </a:fld>
            <a:endParaRPr lang="en-US"/>
          </a:p>
        </p:txBody>
      </p:sp>
    </p:spTree>
    <p:extLst>
      <p:ext uri="{BB962C8B-B14F-4D97-AF65-F5344CB8AC3E}">
        <p14:creationId xmlns:p14="http://schemas.microsoft.com/office/powerpoint/2010/main" val="1984189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961E25A-9008-47E8-9BC0-09417C2E3692}" type="datetimeFigureOut">
              <a:rPr lang="en-US" smtClean="0"/>
              <a:t>5/14/2022</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5AB9F5F9-7B21-4198-8544-FC04BC0A11EC}" type="slidenum">
              <a:rPr lang="en-US" smtClean="0"/>
              <a:t>‹#›</a:t>
            </a:fld>
            <a:endParaRPr lang="en-US"/>
          </a:p>
        </p:txBody>
      </p:sp>
    </p:spTree>
    <p:extLst>
      <p:ext uri="{BB962C8B-B14F-4D97-AF65-F5344CB8AC3E}">
        <p14:creationId xmlns:p14="http://schemas.microsoft.com/office/powerpoint/2010/main" val="1692545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961E25A-9008-47E8-9BC0-09417C2E3692}" type="datetimeFigureOut">
              <a:rPr lang="en-US" smtClean="0"/>
              <a:t>5/14/2022</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5AB9F5F9-7B21-4198-8544-FC04BC0A11EC}" type="slidenum">
              <a:rPr lang="en-US" smtClean="0"/>
              <a:t>‹#›</a:t>
            </a:fld>
            <a:endParaRPr lang="en-US"/>
          </a:p>
        </p:txBody>
      </p:sp>
    </p:spTree>
    <p:extLst>
      <p:ext uri="{BB962C8B-B14F-4D97-AF65-F5344CB8AC3E}">
        <p14:creationId xmlns:p14="http://schemas.microsoft.com/office/powerpoint/2010/main" val="3832235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61E25A-9008-47E8-9BC0-09417C2E3692}" type="datetimeFigureOut">
              <a:rPr lang="en-US" smtClean="0"/>
              <a:t>5/14/2022</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B9F5F9-7B21-4198-8544-FC04BC0A11EC}" type="slidenum">
              <a:rPr lang="en-US" smtClean="0"/>
              <a:t>‹#›</a:t>
            </a:fld>
            <a:endParaRPr lang="en-US"/>
          </a:p>
        </p:txBody>
      </p:sp>
    </p:spTree>
    <p:extLst>
      <p:ext uri="{BB962C8B-B14F-4D97-AF65-F5344CB8AC3E}">
        <p14:creationId xmlns:p14="http://schemas.microsoft.com/office/powerpoint/2010/main" val="1019083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404665"/>
            <a:ext cx="7772400" cy="1656183"/>
          </a:xfrm>
        </p:spPr>
        <p:txBody>
          <a:bodyPr>
            <a:normAutofit/>
          </a:bodyPr>
          <a:lstStyle/>
          <a:p>
            <a:r>
              <a:rPr lang="en-US" sz="5400" b="1" dirty="0" smtClean="0"/>
              <a:t>Feeding of cow</a:t>
            </a:r>
            <a:endParaRPr lang="en-US" sz="5400" b="1" dirty="0"/>
          </a:p>
        </p:txBody>
      </p:sp>
      <p:sp>
        <p:nvSpPr>
          <p:cNvPr id="3" name="عنوان فرعي 2"/>
          <p:cNvSpPr>
            <a:spLocks noGrp="1"/>
          </p:cNvSpPr>
          <p:nvPr>
            <p:ph type="subTitle" idx="1"/>
          </p:nvPr>
        </p:nvSpPr>
        <p:spPr>
          <a:xfrm>
            <a:off x="395536" y="1844824"/>
            <a:ext cx="8352928" cy="4536504"/>
          </a:xfrm>
        </p:spPr>
        <p:txBody>
          <a:bodyPr>
            <a:normAutofit fontScale="92500" lnSpcReduction="20000"/>
          </a:bodyPr>
          <a:lstStyle/>
          <a:p>
            <a:pPr algn="just"/>
            <a:r>
              <a:rPr lang="en-US" b="1" dirty="0" smtClean="0"/>
              <a:t> The </a:t>
            </a:r>
            <a:r>
              <a:rPr lang="en-US" sz="3000" b="1" dirty="0" smtClean="0"/>
              <a:t>importance of feeding cows</a:t>
            </a:r>
          </a:p>
          <a:p>
            <a:pPr algn="just"/>
            <a:r>
              <a:rPr lang="en-US" sz="3000" b="1" dirty="0" smtClean="0"/>
              <a:t>1- Preserving its life (preservative blackberry)</a:t>
            </a:r>
          </a:p>
          <a:p>
            <a:pPr algn="just"/>
            <a:r>
              <a:rPr lang="en-US" sz="3000" b="1" dirty="0" smtClean="0"/>
              <a:t> 2-Continuity of increasing production (the productive supply)</a:t>
            </a:r>
          </a:p>
          <a:p>
            <a:pPr algn="just"/>
            <a:r>
              <a:rPr lang="en-US" sz="3000" b="1" dirty="0" smtClean="0"/>
              <a:t>3- The speed and increase of growth.</a:t>
            </a:r>
          </a:p>
          <a:p>
            <a:pPr algn="just"/>
            <a:r>
              <a:rPr lang="en-US" sz="3000" b="1" dirty="0" smtClean="0"/>
              <a:t>4- Maintaining good health and being resistant to diseases.</a:t>
            </a:r>
          </a:p>
          <a:p>
            <a:pPr algn="just"/>
            <a:r>
              <a:rPr lang="en-US" sz="3000" b="1" dirty="0" smtClean="0"/>
              <a:t>5- Show good genetic characteristics.</a:t>
            </a:r>
          </a:p>
          <a:p>
            <a:pPr algn="just"/>
            <a:r>
              <a:rPr lang="en-US" sz="3000" b="1" dirty="0" smtClean="0"/>
              <a:t>6- Feeding the fetus during pregnancy.</a:t>
            </a:r>
          </a:p>
          <a:p>
            <a:pPr algn="just"/>
            <a:r>
              <a:rPr lang="en-US" sz="3000" b="1" dirty="0" smtClean="0"/>
              <a:t>7- Compensation for damaged body tissues.</a:t>
            </a:r>
          </a:p>
          <a:p>
            <a:endParaRPr lang="en-US" sz="3000" dirty="0"/>
          </a:p>
        </p:txBody>
      </p:sp>
    </p:spTree>
    <p:extLst>
      <p:ext uri="{BB962C8B-B14F-4D97-AF65-F5344CB8AC3E}">
        <p14:creationId xmlns:p14="http://schemas.microsoft.com/office/powerpoint/2010/main" val="375451753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Method of feeding cows on concentrated feed on the farm:</a:t>
            </a:r>
            <a:endParaRPr lang="en-US" dirty="0"/>
          </a:p>
        </p:txBody>
      </p:sp>
      <p:sp>
        <p:nvSpPr>
          <p:cNvPr id="3" name="عنصر نائب للمحتوى 2"/>
          <p:cNvSpPr>
            <a:spLocks noGrp="1"/>
          </p:cNvSpPr>
          <p:nvPr>
            <p:ph idx="1"/>
          </p:nvPr>
        </p:nvSpPr>
        <p:spPr/>
        <p:txBody>
          <a:bodyPr/>
          <a:lstStyle/>
          <a:p>
            <a:pPr algn="just"/>
            <a:r>
              <a:rPr lang="en-US" dirty="0" smtClean="0"/>
              <a:t>Under our environmental conditions, we find that one animal needs 4-5 kg / day of concentrated feed (18% protein) and this is called preservative diet, in addition to every 2.5 liters of milk produced by the cow corresponding to 1 kg of concentrated feed / day, and this is called the productive feed.</a:t>
            </a:r>
            <a:endParaRPr lang="en-US" dirty="0"/>
          </a:p>
        </p:txBody>
      </p:sp>
    </p:spTree>
    <p:extLst>
      <p:ext uri="{BB962C8B-B14F-4D97-AF65-F5344CB8AC3E}">
        <p14:creationId xmlns:p14="http://schemas.microsoft.com/office/powerpoint/2010/main" val="325526797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4082"/>
          </a:xfrm>
        </p:spPr>
        <p:txBody>
          <a:bodyPr>
            <a:normAutofit fontScale="90000"/>
          </a:bodyPr>
          <a:lstStyle/>
          <a:p>
            <a:r>
              <a:rPr lang="en-US" dirty="0" smtClean="0"/>
              <a:t>example</a:t>
            </a:r>
            <a:endParaRPr lang="en-US" dirty="0"/>
          </a:p>
        </p:txBody>
      </p:sp>
      <p:sp>
        <p:nvSpPr>
          <p:cNvPr id="3" name="عنصر نائب للمحتوى 2"/>
          <p:cNvSpPr>
            <a:spLocks noGrp="1"/>
          </p:cNvSpPr>
          <p:nvPr>
            <p:ph idx="1"/>
          </p:nvPr>
        </p:nvSpPr>
        <p:spPr>
          <a:xfrm>
            <a:off x="179512" y="836712"/>
            <a:ext cx="8856984" cy="5904656"/>
          </a:xfrm>
        </p:spPr>
        <p:txBody>
          <a:bodyPr>
            <a:normAutofit fontScale="25000" lnSpcReduction="20000"/>
          </a:bodyPr>
          <a:lstStyle/>
          <a:p>
            <a:pPr algn="just"/>
            <a:r>
              <a:rPr lang="en-US" dirty="0" smtClean="0"/>
              <a:t>If we </a:t>
            </a:r>
            <a:r>
              <a:rPr lang="en-US" sz="11200" b="1" dirty="0" smtClean="0"/>
              <a:t>assume that a cow produces 20 liters of milk per day, the amount </a:t>
            </a:r>
            <a:r>
              <a:rPr lang="en-US" sz="11200" dirty="0" smtClean="0"/>
              <a:t>of concentrated feed provided to it is as follows: -</a:t>
            </a:r>
          </a:p>
          <a:p>
            <a:pPr algn="just"/>
            <a:r>
              <a:rPr lang="en-US" sz="11200" dirty="0" smtClean="0"/>
              <a:t>4 kg of concentrated feed (as a preservative).</a:t>
            </a:r>
          </a:p>
          <a:p>
            <a:pPr algn="just"/>
            <a:r>
              <a:rPr lang="en-US" sz="11200" dirty="0" smtClean="0"/>
              <a:t>8 kg concentrated feed (as production feed)</a:t>
            </a:r>
          </a:p>
          <a:p>
            <a:pPr algn="just"/>
            <a:r>
              <a:rPr lang="en-US" sz="11200" dirty="0" smtClean="0"/>
              <a:t>The total is 12 kilos of feed center / day.</a:t>
            </a:r>
          </a:p>
          <a:p>
            <a:pPr algn="just"/>
            <a:r>
              <a:rPr lang="en-US" sz="11200" dirty="0" smtClean="0"/>
              <a:t>With a maximum limit of 15 kg, concentrated feed per cow per day, excluding fill materials (dry and green).</a:t>
            </a:r>
          </a:p>
          <a:p>
            <a:pPr algn="just"/>
            <a:r>
              <a:rPr lang="en-US" sz="11200" dirty="0" smtClean="0"/>
              <a:t>and it was found that many cattle farms in  make the following division:</a:t>
            </a:r>
          </a:p>
          <a:p>
            <a:pPr algn="just"/>
            <a:r>
              <a:rPr lang="en-US" sz="11200" dirty="0" smtClean="0"/>
              <a:t>1. High-yielding cows (more than 25 liters / day).</a:t>
            </a:r>
          </a:p>
          <a:p>
            <a:pPr algn="just"/>
            <a:r>
              <a:rPr lang="en-US" sz="11200" dirty="0" smtClean="0"/>
              <a:t>2. Medium production cows (producing 15-25 liters / day).</a:t>
            </a:r>
          </a:p>
          <a:p>
            <a:pPr algn="just"/>
            <a:r>
              <a:rPr lang="en-US" sz="11200" dirty="0" smtClean="0"/>
              <a:t>3. Low-yielding cows (producing 10-15 liters / day).</a:t>
            </a:r>
          </a:p>
          <a:p>
            <a:endParaRPr lang="en-US" sz="11200" b="1" dirty="0"/>
          </a:p>
        </p:txBody>
      </p:sp>
    </p:spTree>
    <p:extLst>
      <p:ext uri="{BB962C8B-B14F-4D97-AF65-F5344CB8AC3E}">
        <p14:creationId xmlns:p14="http://schemas.microsoft.com/office/powerpoint/2010/main" val="441720516"/>
      </p:ext>
    </p:extLst>
  </p:cSld>
  <p:clrMapOvr>
    <a:masterClrMapping/>
  </p:clrMapOvr>
  <p:transition spd="slow">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418058"/>
          </a:xfrm>
        </p:spPr>
        <p:txBody>
          <a:bodyPr>
            <a:noAutofit/>
          </a:bodyPr>
          <a:lstStyle/>
          <a:p>
            <a:r>
              <a:rPr lang="en-US" sz="2800" dirty="0" smtClean="0"/>
              <a:t>Feeding cows with fillers</a:t>
            </a:r>
            <a:endParaRPr lang="en-US" sz="2800" dirty="0"/>
          </a:p>
        </p:txBody>
      </p:sp>
      <p:sp>
        <p:nvSpPr>
          <p:cNvPr id="3" name="عنصر نائب للمحتوى 2"/>
          <p:cNvSpPr>
            <a:spLocks noGrp="1"/>
          </p:cNvSpPr>
          <p:nvPr>
            <p:ph idx="1"/>
          </p:nvPr>
        </p:nvSpPr>
        <p:spPr>
          <a:xfrm>
            <a:off x="107504" y="764704"/>
            <a:ext cx="8928992" cy="5904656"/>
          </a:xfrm>
        </p:spPr>
        <p:txBody>
          <a:bodyPr>
            <a:noAutofit/>
          </a:bodyPr>
          <a:lstStyle/>
          <a:p>
            <a:pPr algn="just"/>
            <a:r>
              <a:rPr lang="en-US" sz="2400" b="1" dirty="0" smtClean="0"/>
              <a:t>The need for filler feed is very </a:t>
            </a:r>
            <a:r>
              <a:rPr lang="en-US" sz="2400" dirty="0" smtClean="0"/>
              <a:t>necessary for cows because they work to fill the rumen to feel full. </a:t>
            </a:r>
          </a:p>
          <a:p>
            <a:pPr algn="just"/>
            <a:r>
              <a:rPr lang="en-US" sz="2400" dirty="0" smtClean="0"/>
              <a:t>In addition, cows help in the process of regurgitation and activating the cells of the digestive system </a:t>
            </a:r>
          </a:p>
          <a:p>
            <a:pPr algn="just"/>
            <a:r>
              <a:rPr lang="en-US" sz="2400" dirty="0" smtClean="0"/>
              <a:t>in addition to the balance of fatty acid formation ratios by microorganisms in the rumen, and thus the filler feed contributes significantly to the formation of fat in the milk resulting</a:t>
            </a:r>
          </a:p>
          <a:p>
            <a:pPr algn="just"/>
            <a:r>
              <a:rPr lang="en-US" sz="2400" dirty="0" smtClean="0"/>
              <a:t>from taking into account the ratio between concentrated and filling feeds (concentrated not more than 60% of The blackberries and the filler are 40% of the diet) in order to maintain the normal activity of the rumen, as well as the percentage of natural fat in the milk.</a:t>
            </a:r>
          </a:p>
          <a:p>
            <a:pPr algn="just"/>
            <a:r>
              <a:rPr lang="en-US" sz="2400" dirty="0" smtClean="0"/>
              <a:t>Milk cow from the filler material depends on its production and size, but it can be said that the filler material provides an average of 4-5 kg / day dry feed, and for dry cows an average of 5 kg / day / dry feed is provided. </a:t>
            </a:r>
          </a:p>
          <a:p>
            <a:pPr algn="just"/>
            <a:r>
              <a:rPr lang="en-US" sz="2400" b="1" dirty="0" smtClean="0"/>
              <a:t>Feed the cows on the filler</a:t>
            </a:r>
          </a:p>
          <a:p>
            <a:pPr algn="just"/>
            <a:r>
              <a:rPr lang="en-US" sz="2400" b="1" dirty="0" smtClean="0"/>
              <a:t>Feeding cows on green fodder</a:t>
            </a:r>
          </a:p>
          <a:p>
            <a:pPr algn="just"/>
            <a:endParaRPr lang="en-US" sz="2400" b="1" dirty="0"/>
          </a:p>
        </p:txBody>
      </p:sp>
    </p:spTree>
    <p:extLst>
      <p:ext uri="{BB962C8B-B14F-4D97-AF65-F5344CB8AC3E}">
        <p14:creationId xmlns:p14="http://schemas.microsoft.com/office/powerpoint/2010/main" val="2964829454"/>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Green fodder </a:t>
            </a:r>
            <a:endParaRPr lang="en-US" dirty="0"/>
          </a:p>
        </p:txBody>
      </p:sp>
      <p:sp>
        <p:nvSpPr>
          <p:cNvPr id="3" name="عنصر نائب للمحتوى 2"/>
          <p:cNvSpPr>
            <a:spLocks noGrp="1"/>
          </p:cNvSpPr>
          <p:nvPr>
            <p:ph idx="1"/>
          </p:nvPr>
        </p:nvSpPr>
        <p:spPr>
          <a:xfrm>
            <a:off x="251520" y="1600200"/>
            <a:ext cx="8435280" cy="5069160"/>
          </a:xfrm>
        </p:spPr>
        <p:txBody>
          <a:bodyPr>
            <a:noAutofit/>
          </a:bodyPr>
          <a:lstStyle/>
          <a:p>
            <a:pPr algn="just"/>
            <a:r>
              <a:rPr lang="en-US" sz="2800" dirty="0"/>
              <a:t>Green fodder it is very important for the animal produced, especially the pregnant animal, because it contains vitamins and mineral salts, as green fodder is rich in vitamin (A) which is important for cows and due to the lack of available quantities of green fodder and its high price than concentrated feed, the quantity is estimated Provision for dairy cows with about 10-12 kilos of green feed / day and dry pregnant cows about 15 kilos of green fodder / day due to its importance for the fetus, especially the last 30 days of pregnancy.</a:t>
            </a:r>
            <a:endParaRPr lang="en-US" sz="2800" dirty="0"/>
          </a:p>
        </p:txBody>
      </p:sp>
    </p:spTree>
    <p:extLst>
      <p:ext uri="{BB962C8B-B14F-4D97-AF65-F5344CB8AC3E}">
        <p14:creationId xmlns:p14="http://schemas.microsoft.com/office/powerpoint/2010/main" val="39510100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Feed cows on green filler</a:t>
            </a:r>
          </a:p>
        </p:txBody>
      </p:sp>
      <p:sp>
        <p:nvSpPr>
          <p:cNvPr id="3" name="عنصر نائب للمحتوى 2"/>
          <p:cNvSpPr>
            <a:spLocks noGrp="1"/>
          </p:cNvSpPr>
          <p:nvPr>
            <p:ph idx="1"/>
          </p:nvPr>
        </p:nvSpPr>
        <p:spPr/>
        <p:txBody>
          <a:bodyPr>
            <a:normAutofit fontScale="92500" lnSpcReduction="10000"/>
          </a:bodyPr>
          <a:lstStyle/>
          <a:p>
            <a:pPr algn="just"/>
            <a:r>
              <a:rPr lang="en-US" dirty="0"/>
              <a:t> An example of how to distribute concentrated and filler feeds:</a:t>
            </a:r>
          </a:p>
          <a:p>
            <a:pPr algn="just"/>
            <a:r>
              <a:rPr lang="en-US" dirty="0"/>
              <a:t> Assuming that a cow produces 25 liters of milk per day, the quantity provided to it is as follows:</a:t>
            </a:r>
          </a:p>
          <a:p>
            <a:pPr algn="just"/>
            <a:r>
              <a:rPr lang="en-US" dirty="0"/>
              <a:t>4 to 5 kg of concentrated feed / day (preservative diet)</a:t>
            </a:r>
          </a:p>
          <a:p>
            <a:pPr algn="just"/>
            <a:r>
              <a:rPr lang="en-US" dirty="0"/>
              <a:t>10 kg concentrated feed / day (productive diets)</a:t>
            </a:r>
          </a:p>
          <a:p>
            <a:pPr algn="just"/>
            <a:r>
              <a:rPr lang="en-US" dirty="0"/>
              <a:t>3 to 4 kg / dry feed (hay) / day</a:t>
            </a:r>
          </a:p>
          <a:p>
            <a:pPr algn="just"/>
            <a:r>
              <a:rPr lang="en-US" dirty="0"/>
              <a:t>12 kg / green filled feed / day</a:t>
            </a:r>
          </a:p>
        </p:txBody>
      </p:sp>
    </p:spTree>
    <p:extLst>
      <p:ext uri="{BB962C8B-B14F-4D97-AF65-F5344CB8AC3E}">
        <p14:creationId xmlns:p14="http://schemas.microsoft.com/office/powerpoint/2010/main" val="16178332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       Note</a:t>
            </a:r>
          </a:p>
        </p:txBody>
      </p:sp>
      <p:sp>
        <p:nvSpPr>
          <p:cNvPr id="3" name="عنصر نائب للمحتوى 2"/>
          <p:cNvSpPr>
            <a:spLocks noGrp="1"/>
          </p:cNvSpPr>
          <p:nvPr>
            <p:ph idx="1"/>
          </p:nvPr>
        </p:nvSpPr>
        <p:spPr/>
        <p:txBody>
          <a:bodyPr>
            <a:normAutofit lnSpcReduction="10000"/>
          </a:bodyPr>
          <a:lstStyle/>
          <a:p>
            <a:pPr algn="just"/>
            <a:r>
              <a:rPr lang="en-US" dirty="0"/>
              <a:t>1. Production feed at 1 kg of concentrated feed / day in exchange for 2.5 liters of milk produced per day.</a:t>
            </a:r>
          </a:p>
          <a:p>
            <a:pPr algn="just"/>
            <a:r>
              <a:rPr lang="en-US" dirty="0"/>
              <a:t>2. Also, noting the decrease in this quantity during the summer due to the high temperature, which leads to the inability of the animal to eat all these quantities unless external cooling is available in the barns, as is the case in some farms.</a:t>
            </a:r>
          </a:p>
          <a:p>
            <a:pPr algn="just"/>
            <a:endParaRPr lang="en-US" dirty="0"/>
          </a:p>
        </p:txBody>
      </p:sp>
    </p:spTree>
    <p:extLst>
      <p:ext uri="{BB962C8B-B14F-4D97-AF65-F5344CB8AC3E}">
        <p14:creationId xmlns:p14="http://schemas.microsoft.com/office/powerpoint/2010/main" val="10105027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Notes</a:t>
            </a:r>
            <a:br>
              <a:rPr lang="en-US" dirty="0"/>
            </a:br>
            <a:endParaRPr lang="en-US" dirty="0"/>
          </a:p>
        </p:txBody>
      </p:sp>
      <p:sp>
        <p:nvSpPr>
          <p:cNvPr id="3" name="عنصر نائب للمحتوى 2"/>
          <p:cNvSpPr>
            <a:spLocks noGrp="1"/>
          </p:cNvSpPr>
          <p:nvPr>
            <p:ph idx="1"/>
          </p:nvPr>
        </p:nvSpPr>
        <p:spPr>
          <a:xfrm>
            <a:off x="179512" y="980728"/>
            <a:ext cx="8784976" cy="5616624"/>
          </a:xfrm>
        </p:spPr>
        <p:txBody>
          <a:bodyPr>
            <a:normAutofit fontScale="92500" lnSpcReduction="20000"/>
          </a:bodyPr>
          <a:lstStyle/>
          <a:p>
            <a:pPr marL="0" indent="0">
              <a:buNone/>
            </a:pPr>
            <a:endParaRPr lang="en-US" dirty="0"/>
          </a:p>
          <a:p>
            <a:pPr algn="just"/>
            <a:r>
              <a:rPr lang="en-US" dirty="0"/>
              <a:t>Immediately after birth, the jam sometimes introduces boiled barley to the cow to help the placenta go down, and the cow must be prevented from eating the remnants of birth, and it is necessary to take care of the cows after birth in terms of giving easy digestible foods such as green fodder and good hay.</a:t>
            </a:r>
          </a:p>
          <a:p>
            <a:pPr algn="just"/>
            <a:r>
              <a:rPr lang="en-US" dirty="0"/>
              <a:t>It is known that among the causes of placental retention is a disease of malnutrition of cows during pregnancy, lack of exercise and retention of the placenta, which poses a severe threat to the health of the cow, its reproductive system and its fertility later. </a:t>
            </a:r>
          </a:p>
          <a:p>
            <a:endParaRPr lang="en-US" dirty="0"/>
          </a:p>
        </p:txBody>
      </p:sp>
    </p:spTree>
    <p:extLst>
      <p:ext uri="{BB962C8B-B14F-4D97-AF65-F5344CB8AC3E}">
        <p14:creationId xmlns:p14="http://schemas.microsoft.com/office/powerpoint/2010/main" val="28653658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Second: Dry Cows:</a:t>
            </a:r>
          </a:p>
        </p:txBody>
      </p:sp>
      <p:sp>
        <p:nvSpPr>
          <p:cNvPr id="3" name="عنصر نائب للمحتوى 2"/>
          <p:cNvSpPr>
            <a:spLocks noGrp="1"/>
          </p:cNvSpPr>
          <p:nvPr>
            <p:ph idx="1"/>
          </p:nvPr>
        </p:nvSpPr>
        <p:spPr>
          <a:xfrm>
            <a:off x="467544" y="1340768"/>
            <a:ext cx="8229600" cy="5174035"/>
          </a:xfrm>
        </p:spPr>
        <p:txBody>
          <a:bodyPr>
            <a:normAutofit/>
          </a:bodyPr>
          <a:lstStyle/>
          <a:p>
            <a:pPr algn="just"/>
            <a:r>
              <a:rPr lang="en-US" sz="4000" dirty="0"/>
              <a:t> It refers to dry pregnant cows that are dried at the age of seven months, where the cows are required, meaning that the cows are milked for a meal in the morning and not milked in the evening for a period of 3 to 5 days. For the following reasons:</a:t>
            </a:r>
          </a:p>
        </p:txBody>
      </p:sp>
    </p:spTree>
    <p:extLst>
      <p:ext uri="{BB962C8B-B14F-4D97-AF65-F5344CB8AC3E}">
        <p14:creationId xmlns:p14="http://schemas.microsoft.com/office/powerpoint/2010/main" val="2276900969"/>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274638"/>
            <a:ext cx="8756670" cy="706090"/>
          </a:xfrm>
        </p:spPr>
        <p:txBody>
          <a:bodyPr>
            <a:normAutofit fontScale="90000"/>
          </a:bodyPr>
          <a:lstStyle/>
          <a:p>
            <a:r>
              <a:rPr lang="en-US" dirty="0"/>
              <a:t>The process of producing milk consumes </a:t>
            </a:r>
          </a:p>
        </p:txBody>
      </p:sp>
      <p:sp>
        <p:nvSpPr>
          <p:cNvPr id="3" name="عنصر نائب للمحتوى 2"/>
          <p:cNvSpPr>
            <a:spLocks noGrp="1"/>
          </p:cNvSpPr>
          <p:nvPr>
            <p:ph idx="1"/>
          </p:nvPr>
        </p:nvSpPr>
        <p:spPr>
          <a:xfrm>
            <a:off x="179512" y="1052736"/>
            <a:ext cx="8712968" cy="5616624"/>
          </a:xfrm>
        </p:spPr>
        <p:txBody>
          <a:bodyPr>
            <a:normAutofit fontScale="85000" lnSpcReduction="10000"/>
          </a:bodyPr>
          <a:lstStyle/>
          <a:p>
            <a:pPr algn="just"/>
            <a:r>
              <a:rPr lang="en-US" dirty="0"/>
              <a:t>1. The process of producing milk consumes a large amount of calcium present in the cow’s body, and upon drying, the calcium in the food tends to form the bones of the fetus and strengthen it.</a:t>
            </a:r>
          </a:p>
          <a:p>
            <a:pPr algn="just"/>
            <a:r>
              <a:rPr lang="en-US" dirty="0"/>
              <a:t>2. At the end of pregnancy, the fetus needs food with its various elements to nourish it, in addition to feeding the mother and preparing her for the production season. We find that the needs of dry pregnant cows of food during the last two months of pregnancy are very important, especially the other 30 days where the weight of the fetus increases while it is in its mother’s womb during the month The latter is approximately 40% of its normal weight (the average normal weight is 35 kg), which is approximately 400 grams per day.</a:t>
            </a:r>
          </a:p>
          <a:p>
            <a:endParaRPr lang="en-US" dirty="0"/>
          </a:p>
        </p:txBody>
      </p:sp>
    </p:spTree>
    <p:extLst>
      <p:ext uri="{BB962C8B-B14F-4D97-AF65-F5344CB8AC3E}">
        <p14:creationId xmlns:p14="http://schemas.microsoft.com/office/powerpoint/2010/main" val="934681557"/>
      </p:ext>
    </p:extLst>
  </p:cSld>
  <p:clrMapOvr>
    <a:masterClrMapping/>
  </p:clrMapOvr>
  <p:transition spd="slow">
    <p:pul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Feed additives:</a:t>
            </a:r>
          </a:p>
        </p:txBody>
      </p:sp>
      <p:sp>
        <p:nvSpPr>
          <p:cNvPr id="3" name="عنصر نائب للمحتوى 2"/>
          <p:cNvSpPr>
            <a:spLocks noGrp="1"/>
          </p:cNvSpPr>
          <p:nvPr>
            <p:ph idx="1"/>
          </p:nvPr>
        </p:nvSpPr>
        <p:spPr>
          <a:xfrm>
            <a:off x="251520" y="1196752"/>
            <a:ext cx="8640960" cy="5400600"/>
          </a:xfrm>
        </p:spPr>
        <p:txBody>
          <a:bodyPr>
            <a:normAutofit fontScale="85000" lnSpcReduction="10000"/>
          </a:bodyPr>
          <a:lstStyle/>
          <a:p>
            <a:pPr algn="just"/>
            <a:r>
              <a:rPr lang="en-US" dirty="0"/>
              <a:t>The diet consisting of concentrated and filling nutrients, which generates thermal energy and the formation of various body tissues and is used for various production purposes, such as proteins, fats and carbohydrates are incomplete, and therefore certain amounts of mineral salts and vitamins must be added to them that have a significant impact on the continuation of the animal’s life and the organization of most vital processes in His body, directly or indirectly, if the raw materials that make up the animal's diet do not contain a sufficient percentage of mineral salts and vitamins, then it is necessary to add them to the diet so that the animals do not suffer from any deficiency in these important vital materials.</a:t>
            </a:r>
          </a:p>
        </p:txBody>
      </p:sp>
    </p:spTree>
    <p:extLst>
      <p:ext uri="{BB962C8B-B14F-4D97-AF65-F5344CB8AC3E}">
        <p14:creationId xmlns:p14="http://schemas.microsoft.com/office/powerpoint/2010/main" val="58982971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The most important nutrients that must be available in beef food:</a:t>
            </a:r>
            <a:endParaRPr lang="en-US" dirty="0"/>
          </a:p>
        </p:txBody>
      </p:sp>
      <p:sp>
        <p:nvSpPr>
          <p:cNvPr id="3" name="عنصر نائب للمحتوى 2"/>
          <p:cNvSpPr>
            <a:spLocks noGrp="1"/>
          </p:cNvSpPr>
          <p:nvPr>
            <p:ph idx="1"/>
          </p:nvPr>
        </p:nvSpPr>
        <p:spPr/>
        <p:txBody>
          <a:bodyPr/>
          <a:lstStyle/>
          <a:p>
            <a:r>
              <a:rPr lang="en-US" dirty="0" smtClean="0"/>
              <a:t>1-Water.</a:t>
            </a:r>
          </a:p>
          <a:p>
            <a:r>
              <a:rPr lang="en-US" dirty="0" smtClean="0"/>
              <a:t>2- Energy (derived from carbohydrates and fats).</a:t>
            </a:r>
          </a:p>
          <a:p>
            <a:r>
              <a:rPr lang="en-US" dirty="0" smtClean="0"/>
              <a:t>3- Protein.</a:t>
            </a:r>
          </a:p>
          <a:p>
            <a:r>
              <a:rPr lang="en-US" dirty="0" smtClean="0"/>
              <a:t>4- Mineral salts.</a:t>
            </a:r>
          </a:p>
          <a:p>
            <a:r>
              <a:rPr lang="en-US" dirty="0" smtClean="0"/>
              <a:t>5- Vitamins</a:t>
            </a:r>
          </a:p>
          <a:p>
            <a:endParaRPr lang="en-US" dirty="0"/>
          </a:p>
        </p:txBody>
      </p:sp>
    </p:spTree>
    <p:extLst>
      <p:ext uri="{BB962C8B-B14F-4D97-AF65-F5344CB8AC3E}">
        <p14:creationId xmlns:p14="http://schemas.microsoft.com/office/powerpoint/2010/main" val="3682043602"/>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404664"/>
            <a:ext cx="8229600" cy="1512168"/>
          </a:xfrm>
        </p:spPr>
        <p:txBody>
          <a:bodyPr>
            <a:noAutofit/>
          </a:bodyPr>
          <a:lstStyle/>
          <a:p>
            <a:r>
              <a:rPr lang="en-US" sz="3200" dirty="0"/>
              <a:t>Feed additives are:</a:t>
            </a:r>
            <a:br>
              <a:rPr lang="en-US" sz="3200" dirty="0"/>
            </a:br>
            <a:r>
              <a:rPr lang="en-US" sz="3200" dirty="0"/>
              <a:t>1. Mineral salts 2. Vitamins</a:t>
            </a:r>
            <a:br>
              <a:rPr lang="en-US" sz="3200" dirty="0"/>
            </a:br>
            <a:r>
              <a:rPr lang="en-US" sz="3200" dirty="0"/>
              <a:t>•    Mineral salts :</a:t>
            </a:r>
            <a:br>
              <a:rPr lang="en-US" sz="3200" dirty="0"/>
            </a:br>
            <a:endParaRPr lang="en-US" sz="3200" dirty="0"/>
          </a:p>
        </p:txBody>
      </p:sp>
      <p:sp>
        <p:nvSpPr>
          <p:cNvPr id="3" name="عنصر نائب للمحتوى 2"/>
          <p:cNvSpPr>
            <a:spLocks noGrp="1"/>
          </p:cNvSpPr>
          <p:nvPr>
            <p:ph idx="1"/>
          </p:nvPr>
        </p:nvSpPr>
        <p:spPr>
          <a:xfrm>
            <a:off x="107504" y="1600200"/>
            <a:ext cx="8856984" cy="4997152"/>
          </a:xfrm>
        </p:spPr>
        <p:txBody>
          <a:bodyPr>
            <a:normAutofit fontScale="85000" lnSpcReduction="20000"/>
          </a:bodyPr>
          <a:lstStyle/>
          <a:p>
            <a:pPr algn="just"/>
            <a:r>
              <a:rPr lang="en-US" dirty="0"/>
              <a:t>Mineral salts are very necessary and of great importance for the life of the animal, its production and its resistance to diseases, as they are important for building bones, in the composition of tissues (muscles) and in the composition of fluids that are formed in + the animal's body such as blood, milk and digestive juices, which are necessary to compensate for what the body loses in terms of salts during the various secretions.</a:t>
            </a:r>
          </a:p>
          <a:p>
            <a:pPr algn="just"/>
            <a:r>
              <a:rPr lang="en-US" dirty="0" smtClean="0"/>
              <a:t>Mineral salts are divided into two parts as follows:</a:t>
            </a:r>
          </a:p>
          <a:p>
            <a:pPr algn="just"/>
            <a:r>
              <a:rPr lang="en-US" dirty="0" smtClean="0"/>
              <a:t>1- Main Metal Elements:</a:t>
            </a:r>
          </a:p>
          <a:p>
            <a:pPr algn="just"/>
            <a:r>
              <a:rPr lang="en-US" dirty="0" smtClean="0"/>
              <a:t>Such </a:t>
            </a:r>
            <a:r>
              <a:rPr lang="en-US" dirty="0"/>
              <a:t>as sodium, potassium, iron, phosphorous, chlorine ... etc.</a:t>
            </a:r>
          </a:p>
          <a:p>
            <a:pPr algn="just"/>
            <a:r>
              <a:rPr lang="en-US" dirty="0"/>
              <a:t>2- Rare metal elements</a:t>
            </a:r>
          </a:p>
          <a:p>
            <a:endParaRPr lang="en-US" dirty="0"/>
          </a:p>
        </p:txBody>
      </p:sp>
    </p:spTree>
    <p:extLst>
      <p:ext uri="{BB962C8B-B14F-4D97-AF65-F5344CB8AC3E}">
        <p14:creationId xmlns:p14="http://schemas.microsoft.com/office/powerpoint/2010/main" val="133027571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	Vitamins</a:t>
            </a:r>
          </a:p>
        </p:txBody>
      </p:sp>
      <p:sp>
        <p:nvSpPr>
          <p:cNvPr id="3" name="عنصر نائب للمحتوى 2"/>
          <p:cNvSpPr>
            <a:spLocks noGrp="1"/>
          </p:cNvSpPr>
          <p:nvPr>
            <p:ph idx="1"/>
          </p:nvPr>
        </p:nvSpPr>
        <p:spPr>
          <a:xfrm>
            <a:off x="251520" y="1268760"/>
            <a:ext cx="8651304" cy="5285184"/>
          </a:xfrm>
        </p:spPr>
        <p:txBody>
          <a:bodyPr>
            <a:normAutofit fontScale="92500" lnSpcReduction="20000"/>
          </a:bodyPr>
          <a:lstStyle/>
          <a:p>
            <a:pPr algn="just"/>
            <a:r>
              <a:rPr lang="en-US" dirty="0"/>
              <a:t> Vitamins are chemical and organic substances, which are very necessary for animal life, as it needs minimal effects from them in all stages of its life, especially periods of growth, pregnancy and lactation, and vitamins act as a catalyst in the vital processes of the body, which affects the growth and the infection of the animal with various diseases.</a:t>
            </a:r>
          </a:p>
          <a:p>
            <a:pPr algn="just"/>
            <a:r>
              <a:rPr lang="en-US" dirty="0"/>
              <a:t>Vitamins are divided into two parts according to their solubility:</a:t>
            </a:r>
          </a:p>
          <a:p>
            <a:pPr algn="just"/>
            <a:r>
              <a:rPr lang="en-US" dirty="0"/>
              <a:t>1- Fat-soluble vitamins: - They are A, D, E, and K.</a:t>
            </a:r>
          </a:p>
          <a:p>
            <a:pPr algn="just"/>
            <a:r>
              <a:rPr lang="en-US" dirty="0"/>
              <a:t>2- Vitamins that dissolve in water: - They are B complex and C.</a:t>
            </a:r>
          </a:p>
          <a:p>
            <a:pPr algn="just"/>
            <a:endParaRPr lang="en-US" dirty="0"/>
          </a:p>
        </p:txBody>
      </p:sp>
    </p:spTree>
    <p:extLst>
      <p:ext uri="{BB962C8B-B14F-4D97-AF65-F5344CB8AC3E}">
        <p14:creationId xmlns:p14="http://schemas.microsoft.com/office/powerpoint/2010/main" val="314347552"/>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Ration  </a:t>
            </a:r>
            <a:r>
              <a:rPr lang="en-US" dirty="0" err="1"/>
              <a:t>spesification</a:t>
            </a:r>
            <a:endParaRPr lang="en-US" dirty="0"/>
          </a:p>
        </p:txBody>
      </p:sp>
      <p:sp>
        <p:nvSpPr>
          <p:cNvPr id="3" name="عنصر نائب للمحتوى 2"/>
          <p:cNvSpPr>
            <a:spLocks noGrp="1"/>
          </p:cNvSpPr>
          <p:nvPr>
            <p:ph idx="1"/>
          </p:nvPr>
        </p:nvSpPr>
        <p:spPr>
          <a:xfrm>
            <a:off x="323528" y="1340768"/>
            <a:ext cx="8712968" cy="5400600"/>
          </a:xfrm>
        </p:spPr>
        <p:txBody>
          <a:bodyPr>
            <a:normAutofit lnSpcReduction="10000"/>
          </a:bodyPr>
          <a:lstStyle/>
          <a:p>
            <a:pPr algn="just"/>
            <a:r>
              <a:rPr lang="en-US" dirty="0"/>
              <a:t>1- It is palatable and appetizing to the animal.</a:t>
            </a:r>
          </a:p>
          <a:p>
            <a:pPr algn="just"/>
            <a:r>
              <a:rPr lang="en-US" dirty="0"/>
              <a:t>2- It has a good physiological and health effect on the animal.</a:t>
            </a:r>
          </a:p>
          <a:p>
            <a:pPr algn="just"/>
            <a:r>
              <a:rPr lang="en-US" dirty="0"/>
              <a:t>3- It should be low in cost and cheap.</a:t>
            </a:r>
          </a:p>
          <a:p>
            <a:pPr algn="just"/>
            <a:r>
              <a:rPr lang="en-US" dirty="0"/>
              <a:t>4- That it consists of several foodstuffs of the nature of the fillet, i.e., that fills a vacuum in the stomach so that its size is proportional to the size of the cows' rumen.</a:t>
            </a:r>
          </a:p>
          <a:p>
            <a:pPr algn="just"/>
            <a:r>
              <a:rPr lang="en-US" dirty="0"/>
              <a:t>5- Ease of obtaining its components.</a:t>
            </a:r>
          </a:p>
          <a:p>
            <a:pPr marL="0" indent="0" algn="just">
              <a:buNone/>
            </a:pPr>
            <a:r>
              <a:rPr lang="en-US" dirty="0"/>
              <a:t>             </a:t>
            </a:r>
          </a:p>
          <a:p>
            <a:endParaRPr lang="en-US" dirty="0"/>
          </a:p>
          <a:p>
            <a:endParaRPr lang="en-US" dirty="0"/>
          </a:p>
        </p:txBody>
      </p:sp>
    </p:spTree>
    <p:extLst>
      <p:ext uri="{BB962C8B-B14F-4D97-AF65-F5344CB8AC3E}">
        <p14:creationId xmlns:p14="http://schemas.microsoft.com/office/powerpoint/2010/main" val="1870224773"/>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The amount of feed the animal needs:</a:t>
            </a:r>
            <a:endParaRPr lang="en-US" b="1" dirty="0"/>
          </a:p>
        </p:txBody>
      </p:sp>
      <p:sp>
        <p:nvSpPr>
          <p:cNvPr id="3" name="عنصر نائب للمحتوى 2"/>
          <p:cNvSpPr>
            <a:spLocks noGrp="1"/>
          </p:cNvSpPr>
          <p:nvPr>
            <p:ph idx="1"/>
          </p:nvPr>
        </p:nvSpPr>
        <p:spPr>
          <a:xfrm>
            <a:off x="179512" y="1600200"/>
            <a:ext cx="8784976" cy="4525963"/>
          </a:xfrm>
        </p:spPr>
        <p:txBody>
          <a:bodyPr>
            <a:normAutofit fontScale="85000" lnSpcReduction="10000"/>
          </a:bodyPr>
          <a:lstStyle/>
          <a:p>
            <a:pPr algn="just"/>
            <a:r>
              <a:rPr lang="en-US" sz="3800" b="1" dirty="0" smtClean="0"/>
              <a:t> The animal uses its food for two basic purposes:</a:t>
            </a:r>
          </a:p>
          <a:p>
            <a:pPr algn="just"/>
            <a:r>
              <a:rPr lang="en-US" b="1" u="sng" dirty="0" smtClean="0">
                <a:solidFill>
                  <a:srgbClr val="FF0000"/>
                </a:solidFill>
              </a:rPr>
              <a:t>Preserving its life</a:t>
            </a:r>
            <a:r>
              <a:rPr lang="en-US" b="1" dirty="0" smtClean="0">
                <a:solidFill>
                  <a:srgbClr val="FF0000"/>
                </a:solidFill>
              </a:rPr>
              <a:t>: </a:t>
            </a:r>
            <a:r>
              <a:rPr lang="en-US" dirty="0" smtClean="0"/>
              <a:t>This is called the preservative feed, and it is the amount of feed that is needed to preserve the animal’s life without increasing or decreasing its weight..</a:t>
            </a:r>
          </a:p>
          <a:p>
            <a:pPr algn="just"/>
            <a:r>
              <a:rPr lang="en-US" b="1" u="sng" dirty="0" smtClean="0">
                <a:solidFill>
                  <a:srgbClr val="FF0000"/>
                </a:solidFill>
              </a:rPr>
              <a:t>Production</a:t>
            </a:r>
            <a:r>
              <a:rPr lang="en-US" dirty="0" smtClean="0"/>
              <a:t>: This is called the production feed, and it is the amount of fodder that is required for the production of various forms of milk production or meat production. The quantity is calculated according to the amount produced by the animal from the aforementioned types of production.</a:t>
            </a:r>
            <a:endParaRPr lang="en-US" dirty="0"/>
          </a:p>
        </p:txBody>
      </p:sp>
    </p:spTree>
    <p:extLst>
      <p:ext uri="{BB962C8B-B14F-4D97-AF65-F5344CB8AC3E}">
        <p14:creationId xmlns:p14="http://schemas.microsoft.com/office/powerpoint/2010/main" val="1335230279"/>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6632"/>
            <a:ext cx="8229600" cy="1728192"/>
          </a:xfrm>
        </p:spPr>
        <p:txBody>
          <a:bodyPr>
            <a:noAutofit/>
          </a:bodyPr>
          <a:lstStyle/>
          <a:p>
            <a:pPr algn="just"/>
            <a:r>
              <a:rPr lang="en-US" sz="3600" dirty="0" smtClean="0"/>
              <a:t> From this it becomes clear that the basis for calculating the amount of feed          needed to feed the animal is</a:t>
            </a:r>
            <a:endParaRPr lang="en-US" sz="3600" dirty="0"/>
          </a:p>
        </p:txBody>
      </p:sp>
      <p:sp>
        <p:nvSpPr>
          <p:cNvPr id="3" name="عنصر نائب للمحتوى 2"/>
          <p:cNvSpPr>
            <a:spLocks noGrp="1"/>
          </p:cNvSpPr>
          <p:nvPr>
            <p:ph idx="1"/>
          </p:nvPr>
        </p:nvSpPr>
        <p:spPr>
          <a:xfrm>
            <a:off x="457200" y="2204864"/>
            <a:ext cx="8229600" cy="3921299"/>
          </a:xfrm>
        </p:spPr>
        <p:txBody>
          <a:bodyPr/>
          <a:lstStyle/>
          <a:p>
            <a:pPr algn="just"/>
            <a:r>
              <a:rPr lang="en-US" dirty="0" smtClean="0"/>
              <a:t>A- The live weight of the animal.</a:t>
            </a:r>
          </a:p>
          <a:p>
            <a:pPr algn="just"/>
            <a:r>
              <a:rPr lang="en-US" dirty="0" smtClean="0"/>
              <a:t>B- The amount of production, and in the case of milk production, the percentage of fat in the milk is taken into account.</a:t>
            </a:r>
          </a:p>
          <a:p>
            <a:endParaRPr lang="en-US" dirty="0"/>
          </a:p>
        </p:txBody>
      </p:sp>
    </p:spTree>
    <p:extLst>
      <p:ext uri="{BB962C8B-B14F-4D97-AF65-F5344CB8AC3E}">
        <p14:creationId xmlns:p14="http://schemas.microsoft.com/office/powerpoint/2010/main" val="2421671220"/>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Fodder materials provided to cows:</a:t>
            </a:r>
            <a:endParaRPr lang="en-US" dirty="0"/>
          </a:p>
        </p:txBody>
      </p:sp>
      <p:sp>
        <p:nvSpPr>
          <p:cNvPr id="3" name="عنصر نائب للمحتوى 2"/>
          <p:cNvSpPr>
            <a:spLocks noGrp="1"/>
          </p:cNvSpPr>
          <p:nvPr>
            <p:ph idx="1"/>
          </p:nvPr>
        </p:nvSpPr>
        <p:spPr/>
        <p:txBody>
          <a:bodyPr/>
          <a:lstStyle/>
          <a:p>
            <a:r>
              <a:rPr lang="en-US" dirty="0" smtClean="0"/>
              <a:t>Concentrated feed materials: </a:t>
            </a:r>
          </a:p>
          <a:p>
            <a:r>
              <a:rPr lang="en-US" dirty="0" smtClean="0"/>
              <a:t>1- vegetable source</a:t>
            </a:r>
          </a:p>
          <a:p>
            <a:r>
              <a:rPr lang="en-US" dirty="0" smtClean="0"/>
              <a:t> 2- animal source</a:t>
            </a:r>
          </a:p>
          <a:p>
            <a:r>
              <a:rPr lang="en-US" dirty="0" smtClean="0"/>
              <a:t>Filling material:</a:t>
            </a:r>
            <a:endParaRPr lang="en-US" dirty="0"/>
          </a:p>
          <a:p>
            <a:r>
              <a:rPr lang="en-US" dirty="0" smtClean="0"/>
              <a:t> 1- Dry</a:t>
            </a:r>
          </a:p>
          <a:p>
            <a:r>
              <a:rPr lang="en-US" dirty="0" smtClean="0"/>
              <a:t> 2- Green</a:t>
            </a:r>
          </a:p>
          <a:p>
            <a:endParaRPr lang="en-US" dirty="0"/>
          </a:p>
        </p:txBody>
      </p:sp>
    </p:spTree>
    <p:extLst>
      <p:ext uri="{BB962C8B-B14F-4D97-AF65-F5344CB8AC3E}">
        <p14:creationId xmlns:p14="http://schemas.microsoft.com/office/powerpoint/2010/main" val="2424687118"/>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First: Concentrated feed materials:</a:t>
            </a:r>
            <a:endParaRPr lang="en-US" dirty="0"/>
          </a:p>
        </p:txBody>
      </p:sp>
      <p:sp>
        <p:nvSpPr>
          <p:cNvPr id="3" name="عنصر نائب للمحتوى 2"/>
          <p:cNvSpPr>
            <a:spLocks noGrp="1"/>
          </p:cNvSpPr>
          <p:nvPr>
            <p:ph idx="1"/>
          </p:nvPr>
        </p:nvSpPr>
        <p:spPr>
          <a:xfrm>
            <a:off x="457200" y="1340768"/>
            <a:ext cx="8229600" cy="5112568"/>
          </a:xfrm>
        </p:spPr>
        <p:txBody>
          <a:bodyPr>
            <a:normAutofit fontScale="85000" lnSpcReduction="20000"/>
          </a:bodyPr>
          <a:lstStyle/>
          <a:p>
            <a:pPr algn="just"/>
            <a:r>
              <a:rPr lang="en-US" dirty="0" smtClean="0"/>
              <a:t>These contain a large percentage of easily digestible food forage materials and a small percentage of fiber, which is therefore</a:t>
            </a:r>
          </a:p>
          <a:p>
            <a:pPr algn="just"/>
            <a:r>
              <a:rPr lang="en-US" dirty="0" smtClean="0"/>
              <a:t>It is divided into two parts :</a:t>
            </a:r>
          </a:p>
          <a:p>
            <a:pPr algn="just"/>
            <a:r>
              <a:rPr lang="en-US" b="1" dirty="0" smtClean="0">
                <a:solidFill>
                  <a:srgbClr val="FF0000"/>
                </a:solidFill>
              </a:rPr>
              <a:t>A- Vegetable source</a:t>
            </a:r>
            <a:r>
              <a:rPr lang="en-US" dirty="0" smtClean="0"/>
              <a:t>: These are like grains such as barley, corn, beans ... </a:t>
            </a:r>
            <a:r>
              <a:rPr lang="en-US" dirty="0" err="1" smtClean="0"/>
              <a:t>etc</a:t>
            </a:r>
            <a:r>
              <a:rPr lang="en-US" dirty="0" smtClean="0"/>
              <a:t>, or the remnants of presses such as bean cake and cottonseed cake ... </a:t>
            </a:r>
            <a:r>
              <a:rPr lang="en-US" dirty="0" err="1" smtClean="0"/>
              <a:t>etc</a:t>
            </a:r>
            <a:r>
              <a:rPr lang="en-US" dirty="0" smtClean="0"/>
              <a:t>, </a:t>
            </a:r>
          </a:p>
          <a:p>
            <a:pPr algn="just"/>
            <a:r>
              <a:rPr lang="en-US" b="1" dirty="0" smtClean="0">
                <a:solidFill>
                  <a:srgbClr val="FF0000"/>
                </a:solidFill>
              </a:rPr>
              <a:t>B- Animal source: </a:t>
            </a:r>
            <a:r>
              <a:rPr lang="en-US" dirty="0" smtClean="0"/>
              <a:t>They are slaughterhouse waste (bone meal - blood - rumen contents) and fish factory waste (fish meal). These wastes are very rich in protein and mineral salts. Concentrated feed materials (vegetable source) such as barley grains - corn - beans - ... etc.</a:t>
            </a:r>
          </a:p>
          <a:p>
            <a:endParaRPr lang="en-US" dirty="0"/>
          </a:p>
        </p:txBody>
      </p:sp>
    </p:spTree>
    <p:extLst>
      <p:ext uri="{BB962C8B-B14F-4D97-AF65-F5344CB8AC3E}">
        <p14:creationId xmlns:p14="http://schemas.microsoft.com/office/powerpoint/2010/main" val="3022185346"/>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800" dirty="0" smtClean="0"/>
              <a:t>Second: Fillers material</a:t>
            </a:r>
            <a:endParaRPr lang="en-US" sz="4800" dirty="0"/>
          </a:p>
        </p:txBody>
      </p:sp>
      <p:sp>
        <p:nvSpPr>
          <p:cNvPr id="3" name="عنصر نائب للمحتوى 2"/>
          <p:cNvSpPr>
            <a:spLocks noGrp="1"/>
          </p:cNvSpPr>
          <p:nvPr>
            <p:ph idx="1"/>
          </p:nvPr>
        </p:nvSpPr>
        <p:spPr>
          <a:xfrm>
            <a:off x="323528" y="1340768"/>
            <a:ext cx="8363272" cy="5184576"/>
          </a:xfrm>
        </p:spPr>
        <p:txBody>
          <a:bodyPr>
            <a:normAutofit/>
          </a:bodyPr>
          <a:lstStyle/>
          <a:p>
            <a:pPr algn="just"/>
            <a:r>
              <a:rPr lang="en-US" dirty="0" smtClean="0"/>
              <a:t>These are feed materials that contain a high percentage of fiber and a smaller percentage of easily digestible foodstuffs, and these are divided into two parts:</a:t>
            </a:r>
          </a:p>
          <a:p>
            <a:pPr algn="just"/>
            <a:r>
              <a:rPr lang="en-US" dirty="0" smtClean="0"/>
              <a:t>A- Dry feed materials: These are like hay (dry </a:t>
            </a:r>
            <a:r>
              <a:rPr lang="en-US" dirty="0" err="1" smtClean="0"/>
              <a:t>alfaalfa</a:t>
            </a:r>
            <a:r>
              <a:rPr lang="en-US" dirty="0" smtClean="0"/>
              <a:t>), dry </a:t>
            </a:r>
            <a:r>
              <a:rPr lang="en-US" dirty="0" err="1" smtClean="0"/>
              <a:t>rhodes</a:t>
            </a:r>
            <a:r>
              <a:rPr lang="en-US" dirty="0" smtClean="0"/>
              <a:t> grass, and cheese (hay - wheat - barley - lentils ... </a:t>
            </a:r>
            <a:r>
              <a:rPr lang="en-US" dirty="0" err="1" smtClean="0"/>
              <a:t>etc</a:t>
            </a:r>
            <a:r>
              <a:rPr lang="en-US" dirty="0" smtClean="0"/>
              <a:t>).</a:t>
            </a:r>
          </a:p>
          <a:p>
            <a:pPr algn="just"/>
            <a:r>
              <a:rPr lang="en-US" dirty="0" smtClean="0"/>
              <a:t>B- Green fodder materials: These are like alfalfa (alfalfa), Sudan grass, sorghum and lavender, green barley, green elephant fodder, etc.</a:t>
            </a:r>
          </a:p>
          <a:p>
            <a:endParaRPr lang="en-US" dirty="0"/>
          </a:p>
        </p:txBody>
      </p:sp>
    </p:spTree>
    <p:extLst>
      <p:ext uri="{BB962C8B-B14F-4D97-AF65-F5344CB8AC3E}">
        <p14:creationId xmlns:p14="http://schemas.microsoft.com/office/powerpoint/2010/main" val="4520369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2780928"/>
            <a:ext cx="8229600" cy="3345235"/>
          </a:xfrm>
        </p:spPr>
        <p:txBody>
          <a:bodyPr/>
          <a:lstStyle/>
          <a:p>
            <a:pPr algn="just"/>
            <a:r>
              <a:rPr lang="en-US" dirty="0" smtClean="0"/>
              <a:t>In many countries of the world, we find that the main dependence on feeding cows depends on filler fodder, at a rate of up to 75%, due to the presence of natural pastures.</a:t>
            </a:r>
            <a:endParaRPr lang="en-US" dirty="0"/>
          </a:p>
        </p:txBody>
      </p:sp>
      <p:sp>
        <p:nvSpPr>
          <p:cNvPr id="2" name="عنوان 1"/>
          <p:cNvSpPr>
            <a:spLocks noGrp="1"/>
          </p:cNvSpPr>
          <p:nvPr>
            <p:ph type="title"/>
          </p:nvPr>
        </p:nvSpPr>
        <p:spPr>
          <a:xfrm>
            <a:off x="457200" y="274638"/>
            <a:ext cx="8229600" cy="2578298"/>
          </a:xfrm>
        </p:spPr>
        <p:txBody>
          <a:bodyPr>
            <a:normAutofit fontScale="90000"/>
          </a:bodyPr>
          <a:lstStyle/>
          <a:p>
            <a:pPr algn="just"/>
            <a:r>
              <a:rPr lang="en-US" dirty="0" smtClean="0"/>
              <a:t>•</a:t>
            </a:r>
            <a:r>
              <a:rPr lang="en-US" sz="3600" b="1" dirty="0" smtClean="0"/>
              <a:t>Concentrated feed </a:t>
            </a:r>
            <a:r>
              <a:rPr lang="en-US" sz="3600" dirty="0" smtClean="0"/>
              <a:t>is of prime importance because it provides the animal’s need of energy, protein and minerals and has a higher digestibility than filler feed</a:t>
            </a:r>
            <a:r>
              <a:rPr lang="en-US" dirty="0" smtClean="0"/>
              <a:t>.</a:t>
            </a:r>
            <a:endParaRPr lang="en-US" dirty="0"/>
          </a:p>
        </p:txBody>
      </p:sp>
    </p:spTree>
    <p:extLst>
      <p:ext uri="{BB962C8B-B14F-4D97-AF65-F5344CB8AC3E}">
        <p14:creationId xmlns:p14="http://schemas.microsoft.com/office/powerpoint/2010/main" val="38723848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 Methods for feeding cows</a:t>
            </a:r>
            <a:endParaRPr lang="en-US" dirty="0"/>
          </a:p>
        </p:txBody>
      </p:sp>
      <p:sp>
        <p:nvSpPr>
          <p:cNvPr id="3" name="عنصر نائب للمحتوى 2"/>
          <p:cNvSpPr>
            <a:spLocks noGrp="1"/>
          </p:cNvSpPr>
          <p:nvPr>
            <p:ph idx="1"/>
          </p:nvPr>
        </p:nvSpPr>
        <p:spPr>
          <a:xfrm>
            <a:off x="179512" y="1340768"/>
            <a:ext cx="8712968" cy="5256584"/>
          </a:xfrm>
        </p:spPr>
        <p:txBody>
          <a:bodyPr>
            <a:normAutofit fontScale="85000" lnSpcReduction="20000"/>
          </a:bodyPr>
          <a:lstStyle/>
          <a:p>
            <a:pPr algn="just"/>
            <a:r>
              <a:rPr lang="en-US" b="1" dirty="0" smtClean="0"/>
              <a:t> First - dairy cows:</a:t>
            </a:r>
          </a:p>
          <a:p>
            <a:pPr algn="just"/>
            <a:r>
              <a:rPr lang="en-US" dirty="0" smtClean="0"/>
              <a:t>The income that a breeder earns from dairy cattle depends on the genetic characteristics of the animals and the extent of care and accuracy that is exerted in feeding them.</a:t>
            </a:r>
          </a:p>
          <a:p>
            <a:pPr algn="just"/>
            <a:r>
              <a:rPr lang="en-US" dirty="0" smtClean="0"/>
              <a:t>Cattle with high-production genetic traits such as (Holstein Friesian) if they take care of their food and include all the necessary nutritional components that show production efficiency through The daily production of a large amount of milk, </a:t>
            </a:r>
          </a:p>
          <a:p>
            <a:pPr algn="just"/>
            <a:r>
              <a:rPr lang="en-US" dirty="0" smtClean="0"/>
              <a:t>unlike livestock with low productivity, no matter what food is given with high nutritional content, only a small amount of milk is produced, and the food tends to fatten this animal. </a:t>
            </a:r>
          </a:p>
          <a:p>
            <a:endParaRPr lang="en-US" dirty="0"/>
          </a:p>
        </p:txBody>
      </p:sp>
    </p:spTree>
    <p:extLst>
      <p:ext uri="{BB962C8B-B14F-4D97-AF65-F5344CB8AC3E}">
        <p14:creationId xmlns:p14="http://schemas.microsoft.com/office/powerpoint/2010/main" val="3863227608"/>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2088</Words>
  <Application>Microsoft Office PowerPoint</Application>
  <PresentationFormat>عرض على الشاشة (3:4)‏</PresentationFormat>
  <Paragraphs>107</Paragraphs>
  <Slides>22</Slides>
  <Notes>1</Notes>
  <HiddenSlides>0</HiddenSlides>
  <MMClips>0</MMClips>
  <ScaleCrop>false</ScaleCrop>
  <HeadingPairs>
    <vt:vector size="4" baseType="variant">
      <vt:variant>
        <vt:lpstr>نسق</vt:lpstr>
      </vt:variant>
      <vt:variant>
        <vt:i4>1</vt:i4>
      </vt:variant>
      <vt:variant>
        <vt:lpstr>عناوين الشرائح</vt:lpstr>
      </vt:variant>
      <vt:variant>
        <vt:i4>22</vt:i4>
      </vt:variant>
    </vt:vector>
  </HeadingPairs>
  <TitlesOfParts>
    <vt:vector size="23" baseType="lpstr">
      <vt:lpstr>نسق Office</vt:lpstr>
      <vt:lpstr>Feeding of cow</vt:lpstr>
      <vt:lpstr>The most important nutrients that must be available in beef food:</vt:lpstr>
      <vt:lpstr>The amount of feed the animal needs:</vt:lpstr>
      <vt:lpstr> From this it becomes clear that the basis for calculating the amount of feed          needed to feed the animal is</vt:lpstr>
      <vt:lpstr>Fodder materials provided to cows:</vt:lpstr>
      <vt:lpstr>First: Concentrated feed materials:</vt:lpstr>
      <vt:lpstr>Second: Fillers material</vt:lpstr>
      <vt:lpstr>•Concentrated feed is of prime importance because it provides the animal’s need of energy, protein and minerals and has a higher digestibility than filler feed.</vt:lpstr>
      <vt:lpstr> Methods for feeding cows</vt:lpstr>
      <vt:lpstr>Method of feeding cows on concentrated feed on the farm:</vt:lpstr>
      <vt:lpstr>example</vt:lpstr>
      <vt:lpstr>Feeding cows with fillers</vt:lpstr>
      <vt:lpstr>Green fodder </vt:lpstr>
      <vt:lpstr>Feed cows on green filler</vt:lpstr>
      <vt:lpstr>•       Note</vt:lpstr>
      <vt:lpstr>Notes </vt:lpstr>
      <vt:lpstr>Second: Dry Cows:</vt:lpstr>
      <vt:lpstr>The process of producing milk consumes </vt:lpstr>
      <vt:lpstr>Feed additives:</vt:lpstr>
      <vt:lpstr>Feed additives are: 1. Mineral salts 2. Vitamins •    Mineral salts : </vt:lpstr>
      <vt:lpstr> Vitamins</vt:lpstr>
      <vt:lpstr>Ration  spesification</vt:lpstr>
    </vt:vector>
  </TitlesOfParts>
  <Company>DR.Ahmed Saker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Feeding of cow</dc:title>
  <dc:creator>so</dc:creator>
  <cp:lastModifiedBy>so</cp:lastModifiedBy>
  <cp:revision>11</cp:revision>
  <cp:lastPrinted>2022-05-14T08:37:20Z</cp:lastPrinted>
  <dcterms:created xsi:type="dcterms:W3CDTF">2022-05-14T07:13:46Z</dcterms:created>
  <dcterms:modified xsi:type="dcterms:W3CDTF">2022-05-14T08:54:11Z</dcterms:modified>
</cp:coreProperties>
</file>